
<file path=[Content_Types].xml><?xml version="1.0" encoding="utf-8"?>
<Types xmlns="http://schemas.openxmlformats.org/package/2006/content-types">
  <Default Extension="png" ContentType="image/png"/>
  <Default Extension="3gp" ContentType="audio/3gpp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261" r:id="rId3"/>
    <p:sldId id="316" r:id="rId4"/>
    <p:sldId id="315" r:id="rId5"/>
    <p:sldId id="317" r:id="rId6"/>
    <p:sldId id="314" r:id="rId7"/>
    <p:sldId id="324" r:id="rId8"/>
    <p:sldId id="318" r:id="rId9"/>
    <p:sldId id="327" r:id="rId10"/>
    <p:sldId id="330" r:id="rId11"/>
    <p:sldId id="331" r:id="rId12"/>
    <p:sldId id="332" r:id="rId13"/>
    <p:sldId id="334" r:id="rId14"/>
    <p:sldId id="333" r:id="rId15"/>
    <p:sldId id="322" r:id="rId16"/>
    <p:sldId id="336" r:id="rId17"/>
    <p:sldId id="335" r:id="rId18"/>
    <p:sldId id="323" r:id="rId19"/>
  </p:sldIdLst>
  <p:sldSz cx="9144000" cy="5143500" type="screen16x9"/>
  <p:notesSz cx="6858000" cy="9144000"/>
  <p:embeddedFontLst>
    <p:embeddedFont>
      <p:font typeface="新細明體" panose="02020500000000000000" pitchFamily="18" charset="-120"/>
      <p:regular r:id="rId21"/>
    </p:embeddedFont>
    <p:embeddedFont>
      <p:font typeface="Archiv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ighteous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7886CE-1AC9-4D37-A6D0-991420F3F2D8}">
  <a:tblStyle styleId="{897886CE-1AC9-4D37-A6D0-991420F3F2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48221c3a5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48221c3a5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22ec61ca6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22ec61ca6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6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90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9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22ec61ca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22ec61ca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93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68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74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5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75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80125" y="806650"/>
            <a:ext cx="7383900" cy="18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2450" y="30971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13" name="Google Shape;13;p2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29" name="Google Shape;29;p3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20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grpSp>
        <p:nvGrpSpPr>
          <p:cNvPr id="43" name="Google Shape;43;p4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44" name="Google Shape;44;p4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715100" y="1086425"/>
            <a:ext cx="380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body" idx="1"/>
          </p:nvPr>
        </p:nvSpPr>
        <p:spPr>
          <a:xfrm>
            <a:off x="715100" y="1793875"/>
            <a:ext cx="3802200" cy="22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20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90" name="Google Shape;90;p7"/>
          <p:cNvSpPr>
            <a:spLocks noGrp="1"/>
          </p:cNvSpPr>
          <p:nvPr>
            <p:ph type="pic" idx="2"/>
          </p:nvPr>
        </p:nvSpPr>
        <p:spPr>
          <a:xfrm>
            <a:off x="4870251" y="1216450"/>
            <a:ext cx="3558600" cy="273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1" name="Google Shape;91;p7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92" name="Google Shape;92;p7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6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217" name="Google Shape;217;p16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2000496" y="16211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"/>
          </p:nvPr>
        </p:nvSpPr>
        <p:spPr>
          <a:xfrm>
            <a:off x="2000496" y="19967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 idx="2"/>
          </p:nvPr>
        </p:nvSpPr>
        <p:spPr>
          <a:xfrm>
            <a:off x="5885610" y="16211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22"/>
          <p:cNvSpPr txBox="1">
            <a:spLocks noGrp="1"/>
          </p:cNvSpPr>
          <p:nvPr>
            <p:ph type="subTitle" idx="3"/>
          </p:nvPr>
        </p:nvSpPr>
        <p:spPr>
          <a:xfrm>
            <a:off x="5885610" y="19967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2"/>
          <p:cNvSpPr txBox="1">
            <a:spLocks noGrp="1"/>
          </p:cNvSpPr>
          <p:nvPr>
            <p:ph type="title" idx="4"/>
          </p:nvPr>
        </p:nvSpPr>
        <p:spPr>
          <a:xfrm>
            <a:off x="2000496" y="30545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22"/>
          <p:cNvSpPr txBox="1">
            <a:spLocks noGrp="1"/>
          </p:cNvSpPr>
          <p:nvPr>
            <p:ph type="subTitle" idx="5"/>
          </p:nvPr>
        </p:nvSpPr>
        <p:spPr>
          <a:xfrm>
            <a:off x="2000496" y="34301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 txBox="1">
            <a:spLocks noGrp="1"/>
          </p:cNvSpPr>
          <p:nvPr>
            <p:ph type="title" idx="6"/>
          </p:nvPr>
        </p:nvSpPr>
        <p:spPr>
          <a:xfrm>
            <a:off x="5885610" y="30545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4" name="Google Shape;324;p22"/>
          <p:cNvSpPr txBox="1">
            <a:spLocks noGrp="1"/>
          </p:cNvSpPr>
          <p:nvPr>
            <p:ph type="subTitle" idx="7"/>
          </p:nvPr>
        </p:nvSpPr>
        <p:spPr>
          <a:xfrm>
            <a:off x="5885610" y="34301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26" name="Google Shape;326;p22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327" name="Google Shape;327;p22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26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402" name="Google Shape;402;p26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7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415" name="Google Shape;415;p27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7"/>
          <p:cNvSpPr/>
          <p:nvPr/>
        </p:nvSpPr>
        <p:spPr>
          <a:xfrm>
            <a:off x="715150" y="535000"/>
            <a:ext cx="7713600" cy="243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7"/>
          <p:cNvSpPr/>
          <p:nvPr/>
        </p:nvSpPr>
        <p:spPr>
          <a:xfrm rot="5400000">
            <a:off x="568100" y="32654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7" name="Google Shape;427;p27"/>
          <p:cNvSpPr/>
          <p:nvPr/>
        </p:nvSpPr>
        <p:spPr>
          <a:xfrm rot="10800000">
            <a:off x="263950" y="29636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8" name="Google Shape;428;p27"/>
          <p:cNvSpPr/>
          <p:nvPr/>
        </p:nvSpPr>
        <p:spPr>
          <a:xfrm rot="10800000">
            <a:off x="263950" y="513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9" name="Google Shape;429;p27"/>
          <p:cNvSpPr/>
          <p:nvPr/>
        </p:nvSpPr>
        <p:spPr>
          <a:xfrm rot="-5400000">
            <a:off x="565750" y="2089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0" name="Google Shape;430;p27"/>
          <p:cNvSpPr/>
          <p:nvPr/>
        </p:nvSpPr>
        <p:spPr>
          <a:xfrm rot="-5400000" flipH="1">
            <a:off x="8281635" y="3272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7"/>
          <p:cNvSpPr/>
          <p:nvPr/>
        </p:nvSpPr>
        <p:spPr>
          <a:xfrm rot="10800000" flipH="1">
            <a:off x="8585785" y="29703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7"/>
          <p:cNvSpPr/>
          <p:nvPr/>
        </p:nvSpPr>
        <p:spPr>
          <a:xfrm rot="10800000" flipH="1">
            <a:off x="8585785" y="5197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7"/>
          <p:cNvSpPr/>
          <p:nvPr/>
        </p:nvSpPr>
        <p:spPr>
          <a:xfrm rot="5400000" flipH="1">
            <a:off x="8283985" y="2156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7"/>
          <p:cNvSpPr/>
          <p:nvPr/>
        </p:nvSpPr>
        <p:spPr>
          <a:xfrm>
            <a:off x="281200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7"/>
          <p:cNvSpPr/>
          <p:nvPr/>
        </p:nvSpPr>
        <p:spPr>
          <a:xfrm>
            <a:off x="345850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8603025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"/>
          <p:cNvSpPr/>
          <p:nvPr/>
        </p:nvSpPr>
        <p:spPr>
          <a:xfrm>
            <a:off x="8667675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2" r:id="rId6"/>
    <p:sldLayoutId id="2147483668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3gp"/><Relationship Id="rId2" Type="http://schemas.microsoft.com/office/2007/relationships/media" Target="../media/media1.3gp"/><Relationship Id="rId1" Type="http://schemas.openxmlformats.org/officeDocument/2006/relationships/video" Target="https://www.youtube.com/embed/yZZKF2OYE3M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/>
          <p:nvPr/>
        </p:nvSpPr>
        <p:spPr>
          <a:xfrm>
            <a:off x="715150" y="535000"/>
            <a:ext cx="7713600" cy="243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p31"/>
          <p:cNvSpPr txBox="1">
            <a:spLocks noGrp="1"/>
          </p:cNvSpPr>
          <p:nvPr>
            <p:ph type="ctrTitle"/>
          </p:nvPr>
        </p:nvSpPr>
        <p:spPr>
          <a:xfrm>
            <a:off x="880125" y="806650"/>
            <a:ext cx="7383900" cy="18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lt1"/>
                </a:solidFill>
              </a:rPr>
              <a:t>Impromptu</a:t>
            </a:r>
            <a:endParaRPr sz="5600" dirty="0">
              <a:solidFill>
                <a:schemeClr val="lt1"/>
              </a:solidFill>
            </a:endParaRPr>
          </a:p>
        </p:txBody>
      </p:sp>
      <p:sp>
        <p:nvSpPr>
          <p:cNvPr id="450" name="Google Shape;450;p31"/>
          <p:cNvSpPr txBox="1">
            <a:spLocks noGrp="1"/>
          </p:cNvSpPr>
          <p:nvPr>
            <p:ph type="subTitle" idx="1"/>
          </p:nvPr>
        </p:nvSpPr>
        <p:spPr>
          <a:xfrm>
            <a:off x="2392450" y="30971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B09901008</a:t>
            </a:r>
            <a:r>
              <a:rPr lang="zh-TW" altLang="en-US" dirty="0"/>
              <a:t> 電機三 蕭千玓</a:t>
            </a:r>
            <a:endParaRPr dirty="0"/>
          </a:p>
        </p:txBody>
      </p:sp>
      <p:sp>
        <p:nvSpPr>
          <p:cNvPr id="451" name="Google Shape;451;p31"/>
          <p:cNvSpPr/>
          <p:nvPr/>
        </p:nvSpPr>
        <p:spPr>
          <a:xfrm rot="5400000">
            <a:off x="568100" y="32654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2" name="Google Shape;452;p31"/>
          <p:cNvSpPr/>
          <p:nvPr/>
        </p:nvSpPr>
        <p:spPr>
          <a:xfrm rot="10800000">
            <a:off x="263950" y="29636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3" name="Google Shape;453;p31"/>
          <p:cNvSpPr/>
          <p:nvPr/>
        </p:nvSpPr>
        <p:spPr>
          <a:xfrm rot="10800000">
            <a:off x="263950" y="513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4" name="Google Shape;454;p31"/>
          <p:cNvSpPr/>
          <p:nvPr/>
        </p:nvSpPr>
        <p:spPr>
          <a:xfrm rot="-5400000">
            <a:off x="565750" y="2089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5" name="Google Shape;455;p31"/>
          <p:cNvSpPr/>
          <p:nvPr/>
        </p:nvSpPr>
        <p:spPr>
          <a:xfrm rot="-5400000" flipH="1">
            <a:off x="8281635" y="3272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1"/>
          <p:cNvSpPr/>
          <p:nvPr/>
        </p:nvSpPr>
        <p:spPr>
          <a:xfrm rot="10800000" flipH="1">
            <a:off x="8585785" y="29703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/>
          <p:cNvSpPr/>
          <p:nvPr/>
        </p:nvSpPr>
        <p:spPr>
          <a:xfrm rot="10800000" flipH="1">
            <a:off x="8585785" y="5197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/>
          <p:cNvSpPr/>
          <p:nvPr/>
        </p:nvSpPr>
        <p:spPr>
          <a:xfrm rot="5400000" flipH="1">
            <a:off x="8283985" y="2156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/>
          <p:cNvSpPr/>
          <p:nvPr/>
        </p:nvSpPr>
        <p:spPr>
          <a:xfrm>
            <a:off x="281200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1"/>
          <p:cNvSpPr/>
          <p:nvPr/>
        </p:nvSpPr>
        <p:spPr>
          <a:xfrm>
            <a:off x="345850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1"/>
          <p:cNvSpPr/>
          <p:nvPr/>
        </p:nvSpPr>
        <p:spPr>
          <a:xfrm>
            <a:off x="8603025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1"/>
          <p:cNvSpPr/>
          <p:nvPr/>
        </p:nvSpPr>
        <p:spPr>
          <a:xfrm>
            <a:off x="8667675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5334;p79">
            <a:extLst>
              <a:ext uri="{FF2B5EF4-FFF2-40B4-BE49-F238E27FC236}">
                <a16:creationId xmlns:a16="http://schemas.microsoft.com/office/drawing/2014/main" id="{9531802B-39EA-48CD-B4D9-2A41D02626DF}"/>
              </a:ext>
            </a:extLst>
          </p:cNvPr>
          <p:cNvGrpSpPr/>
          <p:nvPr/>
        </p:nvGrpSpPr>
        <p:grpSpPr>
          <a:xfrm>
            <a:off x="2979189" y="3141794"/>
            <a:ext cx="299929" cy="337792"/>
            <a:chOff x="924450" y="2028975"/>
            <a:chExt cx="425975" cy="479750"/>
          </a:xfrm>
        </p:grpSpPr>
        <p:sp>
          <p:nvSpPr>
            <p:cNvPr id="18" name="Google Shape;5335;p79">
              <a:extLst>
                <a:ext uri="{FF2B5EF4-FFF2-40B4-BE49-F238E27FC236}">
                  <a16:creationId xmlns:a16="http://schemas.microsoft.com/office/drawing/2014/main" id="{398DC951-B875-4367-A7FD-2688697E66FC}"/>
                </a:ext>
              </a:extLst>
            </p:cNvPr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336;p79">
              <a:extLst>
                <a:ext uri="{FF2B5EF4-FFF2-40B4-BE49-F238E27FC236}">
                  <a16:creationId xmlns:a16="http://schemas.microsoft.com/office/drawing/2014/main" id="{90725A84-C80E-4796-A1E5-1CE8E3524348}"/>
                </a:ext>
              </a:extLst>
            </p:cNvPr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337;p79">
              <a:extLst>
                <a:ext uri="{FF2B5EF4-FFF2-40B4-BE49-F238E27FC236}">
                  <a16:creationId xmlns:a16="http://schemas.microsoft.com/office/drawing/2014/main" id="{4BEC86B0-F1EC-4CFB-92AA-2E338F06E1A2}"/>
                </a:ext>
              </a:extLst>
            </p:cNvPr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5334;p79">
            <a:extLst>
              <a:ext uri="{FF2B5EF4-FFF2-40B4-BE49-F238E27FC236}">
                <a16:creationId xmlns:a16="http://schemas.microsoft.com/office/drawing/2014/main" id="{0A267259-772D-4316-B169-321616E996C8}"/>
              </a:ext>
            </a:extLst>
          </p:cNvPr>
          <p:cNvGrpSpPr/>
          <p:nvPr/>
        </p:nvGrpSpPr>
        <p:grpSpPr>
          <a:xfrm>
            <a:off x="5864884" y="3127000"/>
            <a:ext cx="299929" cy="337792"/>
            <a:chOff x="924450" y="2028975"/>
            <a:chExt cx="425975" cy="479750"/>
          </a:xfrm>
        </p:grpSpPr>
        <p:sp>
          <p:nvSpPr>
            <p:cNvPr id="22" name="Google Shape;5335;p79">
              <a:extLst>
                <a:ext uri="{FF2B5EF4-FFF2-40B4-BE49-F238E27FC236}">
                  <a16:creationId xmlns:a16="http://schemas.microsoft.com/office/drawing/2014/main" id="{A50CF1F2-2252-44AF-B157-98B92EEAF78D}"/>
                </a:ext>
              </a:extLst>
            </p:cNvPr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336;p79">
              <a:extLst>
                <a:ext uri="{FF2B5EF4-FFF2-40B4-BE49-F238E27FC236}">
                  <a16:creationId xmlns:a16="http://schemas.microsoft.com/office/drawing/2014/main" id="{D1A1139C-5D1B-40D5-B53A-0B619E657A32}"/>
                </a:ext>
              </a:extLst>
            </p:cNvPr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337;p79">
              <a:extLst>
                <a:ext uri="{FF2B5EF4-FFF2-40B4-BE49-F238E27FC236}">
                  <a16:creationId xmlns:a16="http://schemas.microsoft.com/office/drawing/2014/main" id="{CDB4B4AD-EE9E-464A-81D4-66B4FF871914}"/>
                </a:ext>
              </a:extLst>
            </p:cNvPr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9A1F9D-5668-480F-A0C1-4766946A5EF6}"/>
              </a:ext>
            </a:extLst>
          </p:cNvPr>
          <p:cNvSpPr txBox="1"/>
          <p:nvPr/>
        </p:nvSpPr>
        <p:spPr>
          <a:xfrm>
            <a:off x="2699482" y="3571044"/>
            <a:ext cx="3744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https://github.com/Hsiao-Chien-Ti/Impromptu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B6513-445B-4EA1-B7B3-7EB8A9CC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Socket Programming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E9BB80-2D0A-4E45-8F23-49E3914BA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Server: Cellphone</a:t>
            </a:r>
          </a:p>
          <a:p>
            <a:r>
              <a:rPr lang="en-US" altLang="zh-TW" dirty="0"/>
              <a:t>Client: STM32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036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5EAB-5F39-49F8-848B-563A0F3C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Finger Tip Press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57230F-DABE-4FE9-8D22-1019487A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dk1"/>
                </a:solidFill>
              </a:rPr>
              <a:t>Keyes</a:t>
            </a:r>
            <a:r>
              <a:rPr lang="zh-TW" altLang="en-US" dirty="0">
                <a:solidFill>
                  <a:schemeClr val="dk1"/>
                </a:solidFill>
              </a:rPr>
              <a:t>薄膜壓力感測器</a:t>
            </a:r>
            <a:endParaRPr lang="en-US" altLang="zh-TW" dirty="0">
              <a:solidFill>
                <a:schemeClr val="dk1"/>
              </a:solidFill>
            </a:endParaRPr>
          </a:p>
          <a:p>
            <a:r>
              <a:rPr lang="en-US" altLang="zh-TW" dirty="0" err="1"/>
              <a:t>AnalogIn</a:t>
            </a:r>
            <a:r>
              <a:rPr lang="zh-TW" altLang="en-US" dirty="0"/>
              <a:t> </a:t>
            </a:r>
            <a:r>
              <a:rPr lang="en-US" altLang="zh-TW" dirty="0"/>
              <a:t>read_u16()</a:t>
            </a:r>
          </a:p>
          <a:p>
            <a:r>
              <a:rPr lang="en-US" altLang="zh-TW" dirty="0"/>
              <a:t>Threshold: 14000</a:t>
            </a:r>
          </a:p>
          <a:p>
            <a:r>
              <a:rPr lang="zh-TW" altLang="en-US" dirty="0"/>
              <a:t>和</a:t>
            </a:r>
            <a:r>
              <a:rPr lang="en-US" altLang="zh-TW" dirty="0"/>
              <a:t>threshold</a:t>
            </a:r>
            <a:r>
              <a:rPr lang="zh-TW" altLang="en-US" dirty="0"/>
              <a:t>比大小後傳送</a:t>
            </a:r>
            <a:r>
              <a:rPr lang="en-US" altLang="zh-TW" dirty="0"/>
              <a:t>0/1</a:t>
            </a:r>
            <a:r>
              <a:rPr lang="zh-TW" altLang="en-US" dirty="0"/>
              <a:t>給</a:t>
            </a:r>
            <a:r>
              <a:rPr lang="en-US" altLang="zh-TW" dirty="0"/>
              <a:t>server</a:t>
            </a:r>
          </a:p>
        </p:txBody>
      </p:sp>
      <p:pic>
        <p:nvPicPr>
          <p:cNvPr id="5" name="Picture 2" descr="科易KEYES 薄膜壓力感測器">
            <a:extLst>
              <a:ext uri="{FF2B5EF4-FFF2-40B4-BE49-F238E27FC236}">
                <a16:creationId xmlns:a16="http://schemas.microsoft.com/office/drawing/2014/main" id="{B9F15E30-BC20-4653-B118-2234C0521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400" r="96800">
                        <a14:foregroundMark x1="4400" y1="51000" x2="8800" y2="51000"/>
                        <a14:foregroundMark x1="91000" y1="48000" x2="91000" y2="48000"/>
                        <a14:foregroundMark x1="96000" y1="47200" x2="96000" y2="47200"/>
                        <a14:foregroundMark x1="96800" y1="51200" x2="96800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66" y="1280102"/>
            <a:ext cx="2583295" cy="25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95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373A7-660A-40D4-9413-E2E1C4C5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Pitch Switching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DDD4CC-A4D3-40E1-89A1-725CCCE7F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STM32</a:t>
            </a:r>
            <a:r>
              <a:rPr lang="zh-TW" altLang="en-US" dirty="0"/>
              <a:t>加速度感測器</a:t>
            </a:r>
            <a:endParaRPr lang="en-US" altLang="zh-TW" dirty="0"/>
          </a:p>
          <a:p>
            <a:r>
              <a:rPr lang="en-US" altLang="zh-TW" dirty="0"/>
              <a:t>DSP FIR lowpass filter</a:t>
            </a:r>
          </a:p>
          <a:p>
            <a:r>
              <a:rPr lang="en-US" altLang="zh-TW" dirty="0"/>
              <a:t>Threshold:-30, 30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CF40AA-3566-4EA7-8E54-023A68F6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4" b="92483" l="3667" r="96667">
                        <a14:foregroundMark x1="13500" y1="13667" x2="80833" y2="53075"/>
                        <a14:foregroundMark x1="9333" y1="15034" x2="87667" y2="22551"/>
                        <a14:foregroundMark x1="90333" y1="18451" x2="95000" y2="88383"/>
                        <a14:foregroundMark x1="90333" y1="92483" x2="46000" y2="86788"/>
                        <a14:foregroundMark x1="46000" y1="86788" x2="29167" y2="92483"/>
                        <a14:foregroundMark x1="11833" y1="89066" x2="61500" y2="39180"/>
                        <a14:foregroundMark x1="61500" y1="39180" x2="69500" y2="34169"/>
                        <a14:foregroundMark x1="73833" y1="82005" x2="17833" y2="41002"/>
                        <a14:foregroundMark x1="41000" y1="36902" x2="16667" y2="82232"/>
                        <a14:foregroundMark x1="16667" y1="82232" x2="5167" y2="57631"/>
                        <a14:foregroundMark x1="5167" y1="57631" x2="5167" y2="21412"/>
                        <a14:foregroundMark x1="7667" y1="11390" x2="72167" y2="4784"/>
                        <a14:foregroundMark x1="72167" y1="4784" x2="95667" y2="10934"/>
                        <a14:foregroundMark x1="93667" y1="46697" x2="95333" y2="53759"/>
                        <a14:foregroundMark x1="75333" y1="69476" x2="53833" y2="84510"/>
                        <a14:foregroundMark x1="70000" y1="80410" x2="53833" y2="81549"/>
                        <a14:foregroundMark x1="78000" y1="83144" x2="32500" y2="87244"/>
                        <a14:foregroundMark x1="32500" y1="87244" x2="6000" y2="70387"/>
                        <a14:foregroundMark x1="3833" y1="64009" x2="6333" y2="85649"/>
                        <a14:foregroundMark x1="95333" y1="20273" x2="95000" y2="38041"/>
                        <a14:foregroundMark x1="96667" y1="20046" x2="96167" y2="62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5084" y="1977338"/>
            <a:ext cx="1937214" cy="141739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D204BF1-6618-41FD-BF9F-A0ADB72DFEFA}"/>
              </a:ext>
            </a:extLst>
          </p:cNvPr>
          <p:cNvCxnSpPr/>
          <p:nvPr/>
        </p:nvCxnSpPr>
        <p:spPr>
          <a:xfrm>
            <a:off x="7675620" y="2356082"/>
            <a:ext cx="881028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245588C-CCC5-43E7-95F4-24BA30070C9B}"/>
              </a:ext>
            </a:extLst>
          </p:cNvPr>
          <p:cNvCxnSpPr/>
          <p:nvPr/>
        </p:nvCxnSpPr>
        <p:spPr>
          <a:xfrm>
            <a:off x="4670734" y="2982369"/>
            <a:ext cx="881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1C557F5-73F1-492A-94C4-02962A60CD1C}"/>
              </a:ext>
            </a:extLst>
          </p:cNvPr>
          <p:cNvCxnSpPr>
            <a:cxnSpLocks/>
          </p:cNvCxnSpPr>
          <p:nvPr/>
        </p:nvCxnSpPr>
        <p:spPr>
          <a:xfrm flipH="1">
            <a:off x="7675620" y="2974582"/>
            <a:ext cx="881028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1FABDFA-76EF-4735-8A43-B1BE334977B1}"/>
              </a:ext>
            </a:extLst>
          </p:cNvPr>
          <p:cNvCxnSpPr>
            <a:cxnSpLocks/>
          </p:cNvCxnSpPr>
          <p:nvPr/>
        </p:nvCxnSpPr>
        <p:spPr>
          <a:xfrm flipH="1">
            <a:off x="4670734" y="2356082"/>
            <a:ext cx="881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B8B0E53-59F4-47EC-B7AA-B2E549175928}"/>
              </a:ext>
            </a:extLst>
          </p:cNvPr>
          <p:cNvSpPr txBox="1"/>
          <p:nvPr/>
        </p:nvSpPr>
        <p:spPr>
          <a:xfrm>
            <a:off x="7936437" y="1907308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ighteous" panose="020B0604020202020204" charset="0"/>
              </a:rPr>
              <a:t>+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6FC8C6-5523-4DC8-B00B-1AD5289104F1}"/>
              </a:ext>
            </a:extLst>
          </p:cNvPr>
          <p:cNvSpPr txBox="1"/>
          <p:nvPr/>
        </p:nvSpPr>
        <p:spPr>
          <a:xfrm>
            <a:off x="4937162" y="2923751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ighteous" panose="020B0604020202020204" charset="0"/>
              </a:rPr>
              <a:t>+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6E072-55D5-4DAA-96D1-E5B9BB8D8CF7}"/>
              </a:ext>
            </a:extLst>
          </p:cNvPr>
          <p:cNvSpPr txBox="1"/>
          <p:nvPr/>
        </p:nvSpPr>
        <p:spPr>
          <a:xfrm>
            <a:off x="7936437" y="2923751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ighteous" panose="020B0604020202020204" charset="0"/>
              </a:rPr>
              <a:t>-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E16E56-DF5F-4F9D-9B6F-69595AFB8B00}"/>
              </a:ext>
            </a:extLst>
          </p:cNvPr>
          <p:cNvSpPr txBox="1"/>
          <p:nvPr/>
        </p:nvSpPr>
        <p:spPr>
          <a:xfrm>
            <a:off x="4931551" y="1884396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ighteous" panose="020B0604020202020204" charset="0"/>
              </a:rPr>
              <a:t>-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5777546-FBEE-4316-B369-4AD605D160F4}"/>
              </a:ext>
            </a:extLst>
          </p:cNvPr>
          <p:cNvSpPr/>
          <p:nvPr/>
        </p:nvSpPr>
        <p:spPr>
          <a:xfrm>
            <a:off x="6951142" y="3591384"/>
            <a:ext cx="1262312" cy="17436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32E3DC4F-FCD5-4281-B19E-4C3A7B7F806A}"/>
              </a:ext>
            </a:extLst>
          </p:cNvPr>
          <p:cNvSpPr/>
          <p:nvPr/>
        </p:nvSpPr>
        <p:spPr>
          <a:xfrm flipH="1">
            <a:off x="5013928" y="3595273"/>
            <a:ext cx="1262312" cy="17436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F8EBDC-2F76-4726-BD56-6BDCC8F76090}"/>
              </a:ext>
            </a:extLst>
          </p:cNvPr>
          <p:cNvSpPr txBox="1"/>
          <p:nvPr/>
        </p:nvSpPr>
        <p:spPr>
          <a:xfrm>
            <a:off x="7168439" y="3746313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Righteous" panose="020B0604020202020204" charset="0"/>
              </a:rPr>
              <a:t>音高</a:t>
            </a:r>
            <a:r>
              <a:rPr lang="en-US" altLang="zh-TW" sz="2000" dirty="0">
                <a:latin typeface="Righteous" panose="020B0604020202020204" charset="0"/>
              </a:rPr>
              <a:t>++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B3C7ECF-43DF-4850-8223-45D8BB30BB1E}"/>
              </a:ext>
            </a:extLst>
          </p:cNvPr>
          <p:cNvSpPr txBox="1"/>
          <p:nvPr/>
        </p:nvSpPr>
        <p:spPr>
          <a:xfrm>
            <a:off x="5246862" y="3746313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Righteous" panose="020B0604020202020204" charset="0"/>
              </a:rPr>
              <a:t>音高</a:t>
            </a:r>
            <a:r>
              <a:rPr lang="en-US" altLang="zh-TW" sz="2000" dirty="0">
                <a:latin typeface="Righteous" panose="020B0604020202020204" charset="0"/>
              </a:rPr>
              <a:t>--</a:t>
            </a:r>
            <a:endParaRPr lang="zh-TW" altLang="en-US" sz="2000" dirty="0"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87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74A995-6E1F-4138-ACA6-ACA6D8E1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D3395B-7736-4881-9605-27BF3460D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Android Studio Kotlin</a:t>
            </a:r>
          </a:p>
          <a:p>
            <a:r>
              <a:rPr lang="en-US" altLang="zh-TW" dirty="0"/>
              <a:t>4 Fragments: Navigation</a:t>
            </a:r>
          </a:p>
          <a:p>
            <a:r>
              <a:rPr lang="en-US" altLang="zh-TW" dirty="0" err="1"/>
              <a:t>SocketHandler</a:t>
            </a:r>
            <a:r>
              <a:rPr lang="en-US" altLang="zh-TW" dirty="0"/>
              <a:t>, </a:t>
            </a:r>
            <a:r>
              <a:rPr lang="en-US" altLang="zh-TW" dirty="0" err="1"/>
              <a:t>SettingVariable</a:t>
            </a:r>
            <a:r>
              <a:rPr lang="en-US" altLang="zh-TW" dirty="0"/>
              <a:t>: Object, Thread, Volatile</a:t>
            </a:r>
          </a:p>
          <a:p>
            <a:r>
              <a:rPr lang="en-US" altLang="zh-TW" dirty="0"/>
              <a:t>Socket Programming: </a:t>
            </a:r>
            <a:r>
              <a:rPr lang="en-US" altLang="zh-TW" dirty="0" err="1"/>
              <a:t>ServerSocket</a:t>
            </a:r>
            <a:endParaRPr lang="en-US" altLang="zh-TW" dirty="0"/>
          </a:p>
          <a:p>
            <a:r>
              <a:rPr lang="zh-TW" altLang="en-US" dirty="0"/>
              <a:t>播放音樂：</a:t>
            </a:r>
            <a:r>
              <a:rPr lang="en-US" altLang="zh-TW" dirty="0" err="1"/>
              <a:t>SoundPool</a:t>
            </a:r>
            <a:endParaRPr lang="en-US" altLang="zh-TW" dirty="0"/>
          </a:p>
          <a:p>
            <a:r>
              <a:rPr lang="zh-TW" altLang="en-US" dirty="0"/>
              <a:t>錄音功能：</a:t>
            </a:r>
            <a:r>
              <a:rPr lang="en-US" altLang="zh-TW" dirty="0" err="1"/>
              <a:t>MediaRecorder</a:t>
            </a:r>
            <a:r>
              <a:rPr lang="en-US" altLang="zh-TW" dirty="0"/>
              <a:t> (</a:t>
            </a:r>
            <a:r>
              <a:rPr lang="zh-TW" altLang="en-US" dirty="0"/>
              <a:t>需要權限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範例樂譜：</a:t>
            </a:r>
            <a:r>
              <a:rPr lang="en-US" altLang="zh-TW" dirty="0" err="1"/>
              <a:t>RecyclerView</a:t>
            </a:r>
            <a:endParaRPr lang="en-US" altLang="zh-TW" dirty="0"/>
          </a:p>
          <a:p>
            <a:r>
              <a:rPr lang="zh-TW" altLang="en-US" dirty="0"/>
              <a:t>設定：</a:t>
            </a:r>
            <a:r>
              <a:rPr lang="en-US" altLang="zh-TW" dirty="0"/>
              <a:t>Switch component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577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圖片 3">
            <a:extLst>
              <a:ext uri="{FF2B5EF4-FFF2-40B4-BE49-F238E27FC236}">
                <a16:creationId xmlns:a16="http://schemas.microsoft.com/office/drawing/2014/main" id="{FA3D92BE-2EA1-462B-AFE2-C7A55046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01" y="553099"/>
            <a:ext cx="1620000" cy="360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圖片 5">
            <a:extLst>
              <a:ext uri="{FF2B5EF4-FFF2-40B4-BE49-F238E27FC236}">
                <a16:creationId xmlns:a16="http://schemas.microsoft.com/office/drawing/2014/main" id="{0DA08D30-599D-4BA5-B77E-F0976F16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51" y="553099"/>
            <a:ext cx="1620000" cy="360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圖片 6">
            <a:extLst>
              <a:ext uri="{FF2B5EF4-FFF2-40B4-BE49-F238E27FC236}">
                <a16:creationId xmlns:a16="http://schemas.microsoft.com/office/drawing/2014/main" id="{8B80A6C2-4697-4762-A36B-C073A21F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01" y="553099"/>
            <a:ext cx="1620000" cy="360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0C7D5C-87FD-4559-B571-8FD5E6FC2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4BF9F5-4CD3-40FF-BE37-F39A3754E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6225A-482D-4F67-A4AC-65B94C478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5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r>
              <a:rPr kumimoji="0" lang="en-US" altLang="zh-TW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82A5D01-87EF-4C45-A919-DC3DE0FE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351" y="553099"/>
            <a:ext cx="1620000" cy="3601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5535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Video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53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F1D59-21B9-4375-9A63-E224545E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0F540-40B4-40B9-99CB-952FBAC8D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線上媒體 3" title="NTUEE ESLAB final project Impromptu--B09901008電機三蕭千玓">
            <a:hlinkClick r:id="" action="ppaction://media"/>
            <a:extLst>
              <a:ext uri="{FF2B5EF4-FFF2-40B4-BE49-F238E27FC236}">
                <a16:creationId xmlns:a16="http://schemas.microsoft.com/office/drawing/2014/main" id="{33785FF1-5A0E-4B0D-93AF-276263E0AA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49344" y="268387"/>
            <a:ext cx="7645311" cy="4300488"/>
          </a:xfrm>
          <a:prstGeom prst="rect">
            <a:avLst/>
          </a:prstGeom>
        </p:spPr>
      </p:pic>
      <p:pic>
        <p:nvPicPr>
          <p:cNvPr id="5" name="cache2022-12-23T122945.033">
            <a:hlinkClick r:id="" action="ppaction://media"/>
            <a:extLst>
              <a:ext uri="{FF2B5EF4-FFF2-40B4-BE49-F238E27FC236}">
                <a16:creationId xmlns:a16="http://schemas.microsoft.com/office/drawing/2014/main" id="{A92504BC-E6DE-444C-9688-6F16528A5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2884" y="45002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9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01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</a:t>
            </a:r>
            <a:r>
              <a:rPr lang="en-US" dirty="0"/>
              <a:t>FERENCE</a:t>
            </a:r>
            <a:r>
              <a:rPr lang="en" dirty="0"/>
              <a:t>S</a:t>
            </a:r>
            <a:endParaRPr dirty="0"/>
          </a:p>
        </p:txBody>
      </p:sp>
      <p:sp>
        <p:nvSpPr>
          <p:cNvPr id="1210" name="Google Shape;1210;p6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dk1"/>
                </a:solidFill>
              </a:rPr>
              <a:t>1.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Android studio: https://developer.android.com/courses/android-basics-kotlin/course?authuser=3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dk1"/>
                </a:solidFill>
              </a:rPr>
              <a:t>2.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MbedOS</a:t>
            </a:r>
            <a:r>
              <a:rPr lang="en-US" dirty="0">
                <a:solidFill>
                  <a:schemeClr val="dk1"/>
                </a:solidFill>
              </a:rPr>
              <a:t>: hw2, hw7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dk1"/>
                </a:solidFill>
              </a:rPr>
              <a:t>3.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Previous work: https://www.amazon.com/Electric-Piano-Gloves-Playable-Interactive/dp/B00PTMORKS</a:t>
            </a:r>
          </a:p>
        </p:txBody>
      </p:sp>
    </p:spTree>
    <p:extLst>
      <p:ext uri="{BB962C8B-B14F-4D97-AF65-F5344CB8AC3E}">
        <p14:creationId xmlns:p14="http://schemas.microsoft.com/office/powerpoint/2010/main" val="69926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title"/>
          </p:nvPr>
        </p:nvSpPr>
        <p:spPr>
          <a:xfrm>
            <a:off x="715100" y="438725"/>
            <a:ext cx="600607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Impromptu(</a:t>
            </a:r>
            <a:r>
              <a:rPr lang="zh-TW" altLang="en-US" dirty="0"/>
              <a:t>即興曲</a:t>
            </a:r>
            <a:r>
              <a:rPr lang="en-US" altLang="zh-TW" dirty="0"/>
              <a:t>)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519" name="Google Shape;519;p35"/>
          <p:cNvSpPr txBox="1">
            <a:spLocks noGrp="1"/>
          </p:cNvSpPr>
          <p:nvPr>
            <p:ph type="body" idx="1"/>
          </p:nvPr>
        </p:nvSpPr>
        <p:spPr>
          <a:xfrm>
            <a:off x="715099" y="1216450"/>
            <a:ext cx="4043785" cy="284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隨處可彈的鋼琴手套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手勢偵測切換音高</a:t>
            </a:r>
            <a:r>
              <a:rPr lang="en-US" altLang="zh-TW" dirty="0">
                <a:solidFill>
                  <a:schemeClr val="dk1"/>
                </a:solidFill>
              </a:rPr>
              <a:t>(</a:t>
            </a:r>
            <a:r>
              <a:rPr lang="zh-TW" altLang="en-US" dirty="0">
                <a:solidFill>
                  <a:schemeClr val="dk1"/>
                </a:solidFill>
              </a:rPr>
              <a:t>可關閉功能</a:t>
            </a:r>
            <a:r>
              <a:rPr lang="en-US" altLang="zh-TW" dirty="0">
                <a:solidFill>
                  <a:schemeClr val="dk1"/>
                </a:solidFill>
              </a:rPr>
              <a:t>)</a:t>
            </a:r>
          </a:p>
          <a:p>
            <a:pPr marL="285750" indent="-285750"/>
            <a:r>
              <a:rPr lang="en-US" altLang="zh-TW" dirty="0" err="1">
                <a:solidFill>
                  <a:schemeClr val="dk1"/>
                </a:solidFill>
              </a:rPr>
              <a:t>WiFi</a:t>
            </a:r>
            <a:r>
              <a:rPr lang="zh-TW" altLang="en-US" dirty="0">
                <a:solidFill>
                  <a:schemeClr val="dk1"/>
                </a:solidFill>
              </a:rPr>
              <a:t>連接手機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APP</a:t>
            </a:r>
            <a:r>
              <a:rPr lang="zh-TW" altLang="en-US" dirty="0">
                <a:solidFill>
                  <a:schemeClr val="dk1"/>
                </a:solidFill>
              </a:rPr>
              <a:t>控制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支援錄音功能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樂譜功能</a:t>
            </a:r>
            <a:endParaRPr lang="en-US" altLang="zh-TW" dirty="0">
              <a:solidFill>
                <a:schemeClr val="dk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C55E0B-04B7-4B03-9BDA-37F5D900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251" y="1216450"/>
            <a:ext cx="3558600" cy="27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43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2"/>
          <p:cNvSpPr txBox="1">
            <a:spLocks noGrp="1"/>
          </p:cNvSpPr>
          <p:nvPr>
            <p:ph type="title"/>
          </p:nvPr>
        </p:nvSpPr>
        <p:spPr>
          <a:xfrm>
            <a:off x="2000496" y="16211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Just for fun!</a:t>
            </a:r>
          </a:p>
        </p:txBody>
      </p:sp>
      <p:sp>
        <p:nvSpPr>
          <p:cNvPr id="955" name="Google Shape;955;p52"/>
          <p:cNvSpPr txBox="1">
            <a:spLocks noGrp="1"/>
          </p:cNvSpPr>
          <p:nvPr>
            <p:ph type="subTitle" idx="1"/>
          </p:nvPr>
        </p:nvSpPr>
        <p:spPr>
          <a:xfrm>
            <a:off x="2000496" y="19967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/>
              <a:t>無聊就想動動手指</a:t>
            </a:r>
          </a:p>
        </p:txBody>
      </p:sp>
      <p:sp>
        <p:nvSpPr>
          <p:cNvPr id="956" name="Google Shape;956;p52"/>
          <p:cNvSpPr txBox="1">
            <a:spLocks noGrp="1"/>
          </p:cNvSpPr>
          <p:nvPr>
            <p:ph type="title" idx="2"/>
          </p:nvPr>
        </p:nvSpPr>
        <p:spPr>
          <a:xfrm>
            <a:off x="5885610" y="16211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APP store Piano sucks!</a:t>
            </a:r>
            <a:endParaRPr dirty="0"/>
          </a:p>
        </p:txBody>
      </p:sp>
      <p:sp>
        <p:nvSpPr>
          <p:cNvPr id="957" name="Google Shape;957;p52"/>
          <p:cNvSpPr txBox="1">
            <a:spLocks noGrp="1"/>
          </p:cNvSpPr>
          <p:nvPr>
            <p:ph type="subTitle" idx="3"/>
          </p:nvPr>
        </p:nvSpPr>
        <p:spPr>
          <a:xfrm>
            <a:off x="5885610" y="19967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手指太粗好難按</a:t>
            </a:r>
            <a:endParaRPr dirty="0"/>
          </a:p>
        </p:txBody>
      </p:sp>
      <p:sp>
        <p:nvSpPr>
          <p:cNvPr id="958" name="Google Shape;958;p5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Why Impromptu?</a:t>
            </a:r>
            <a:endParaRPr dirty="0"/>
          </a:p>
        </p:txBody>
      </p:sp>
      <p:sp>
        <p:nvSpPr>
          <p:cNvPr id="959" name="Google Shape;959;p52"/>
          <p:cNvSpPr txBox="1">
            <a:spLocks noGrp="1"/>
          </p:cNvSpPr>
          <p:nvPr>
            <p:ph type="title" idx="4"/>
          </p:nvPr>
        </p:nvSpPr>
        <p:spPr>
          <a:xfrm>
            <a:off x="2000496" y="30545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Idea is everywhere!</a:t>
            </a:r>
            <a:endParaRPr dirty="0"/>
          </a:p>
        </p:txBody>
      </p:sp>
      <p:sp>
        <p:nvSpPr>
          <p:cNvPr id="960" name="Google Shape;960;p52"/>
          <p:cNvSpPr txBox="1">
            <a:spLocks noGrp="1"/>
          </p:cNvSpPr>
          <p:nvPr>
            <p:ph type="subTitle" idx="5"/>
          </p:nvPr>
        </p:nvSpPr>
        <p:spPr>
          <a:xfrm>
            <a:off x="2000496" y="34301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dirty="0"/>
              <a:t>靈感稍縱即逝趕快錄下來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p52"/>
          <p:cNvSpPr txBox="1">
            <a:spLocks noGrp="1"/>
          </p:cNvSpPr>
          <p:nvPr>
            <p:ph type="title" idx="6"/>
          </p:nvPr>
        </p:nvSpPr>
        <p:spPr>
          <a:xfrm>
            <a:off x="5885610" y="30545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quiet and noisy!</a:t>
            </a:r>
            <a:endParaRPr dirty="0"/>
          </a:p>
        </p:txBody>
      </p:sp>
      <p:sp>
        <p:nvSpPr>
          <p:cNvPr id="962" name="Google Shape;962;p52"/>
          <p:cNvSpPr txBox="1">
            <a:spLocks noGrp="1"/>
          </p:cNvSpPr>
          <p:nvPr>
            <p:ph type="subTitle" idx="7"/>
          </p:nvPr>
        </p:nvSpPr>
        <p:spPr>
          <a:xfrm>
            <a:off x="5885610" y="34301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戴上耳機怎麼彈都不吵到別人</a:t>
            </a:r>
            <a:endParaRPr dirty="0"/>
          </a:p>
        </p:txBody>
      </p:sp>
      <p:sp>
        <p:nvSpPr>
          <p:cNvPr id="963" name="Google Shape;963;p52"/>
          <p:cNvSpPr/>
          <p:nvPr/>
        </p:nvSpPr>
        <p:spPr>
          <a:xfrm>
            <a:off x="1057890" y="1793057"/>
            <a:ext cx="8664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2"/>
          <p:cNvSpPr/>
          <p:nvPr/>
        </p:nvSpPr>
        <p:spPr>
          <a:xfrm>
            <a:off x="4943015" y="1793057"/>
            <a:ext cx="8664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2"/>
          <p:cNvSpPr/>
          <p:nvPr/>
        </p:nvSpPr>
        <p:spPr>
          <a:xfrm>
            <a:off x="1057890" y="3221082"/>
            <a:ext cx="8664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2"/>
          <p:cNvSpPr/>
          <p:nvPr/>
        </p:nvSpPr>
        <p:spPr>
          <a:xfrm>
            <a:off x="4943015" y="3221082"/>
            <a:ext cx="8664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5492;p79">
            <a:extLst>
              <a:ext uri="{FF2B5EF4-FFF2-40B4-BE49-F238E27FC236}">
                <a16:creationId xmlns:a16="http://schemas.microsoft.com/office/drawing/2014/main" id="{E620C317-D321-4A0F-80FB-C6089E2FC2C0}"/>
              </a:ext>
            </a:extLst>
          </p:cNvPr>
          <p:cNvGrpSpPr/>
          <p:nvPr/>
        </p:nvGrpSpPr>
        <p:grpSpPr>
          <a:xfrm>
            <a:off x="1331741" y="1979223"/>
            <a:ext cx="339253" cy="339253"/>
            <a:chOff x="5651375" y="3806450"/>
            <a:chExt cx="481825" cy="481825"/>
          </a:xfrm>
          <a:solidFill>
            <a:schemeClr val="bg1"/>
          </a:solidFill>
        </p:grpSpPr>
        <p:sp>
          <p:nvSpPr>
            <p:cNvPr id="41" name="Google Shape;5493;p79">
              <a:extLst>
                <a:ext uri="{FF2B5EF4-FFF2-40B4-BE49-F238E27FC236}">
                  <a16:creationId xmlns:a16="http://schemas.microsoft.com/office/drawing/2014/main" id="{BB1FD06D-805B-4B69-9AC6-5350D007EDEE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494;p79">
              <a:extLst>
                <a:ext uri="{FF2B5EF4-FFF2-40B4-BE49-F238E27FC236}">
                  <a16:creationId xmlns:a16="http://schemas.microsoft.com/office/drawing/2014/main" id="{CEBB58AA-4544-42C3-B741-38844CFE0ED0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495;p79">
              <a:extLst>
                <a:ext uri="{FF2B5EF4-FFF2-40B4-BE49-F238E27FC236}">
                  <a16:creationId xmlns:a16="http://schemas.microsoft.com/office/drawing/2014/main" id="{9AA737A9-71E3-4B70-ADDA-F9FD838C0655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496;p79">
              <a:extLst>
                <a:ext uri="{FF2B5EF4-FFF2-40B4-BE49-F238E27FC236}">
                  <a16:creationId xmlns:a16="http://schemas.microsoft.com/office/drawing/2014/main" id="{94B3607A-0BF2-4355-8B00-90A54D558CD7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" name="Google Shape;5719;p80">
            <a:extLst>
              <a:ext uri="{FF2B5EF4-FFF2-40B4-BE49-F238E27FC236}">
                <a16:creationId xmlns:a16="http://schemas.microsoft.com/office/drawing/2014/main" id="{4D8C3A39-FBAB-48A0-BAB8-3C60AF8834D0}"/>
              </a:ext>
            </a:extLst>
          </p:cNvPr>
          <p:cNvGrpSpPr/>
          <p:nvPr/>
        </p:nvGrpSpPr>
        <p:grpSpPr>
          <a:xfrm>
            <a:off x="1367898" y="3381150"/>
            <a:ext cx="266921" cy="369039"/>
            <a:chOff x="-38129425" y="3222550"/>
            <a:chExt cx="228450" cy="315850"/>
          </a:xfrm>
          <a:solidFill>
            <a:schemeClr val="bg1"/>
          </a:solidFill>
        </p:grpSpPr>
        <p:sp>
          <p:nvSpPr>
            <p:cNvPr id="46" name="Google Shape;5720;p80">
              <a:extLst>
                <a:ext uri="{FF2B5EF4-FFF2-40B4-BE49-F238E27FC236}">
                  <a16:creationId xmlns:a16="http://schemas.microsoft.com/office/drawing/2014/main" id="{94F66A15-04E4-4B1F-8667-01BB0F15DBC6}"/>
                </a:ext>
              </a:extLst>
            </p:cNvPr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21;p80">
              <a:extLst>
                <a:ext uri="{FF2B5EF4-FFF2-40B4-BE49-F238E27FC236}">
                  <a16:creationId xmlns:a16="http://schemas.microsoft.com/office/drawing/2014/main" id="{9E19CB20-41EA-4F04-A319-5FE2C42D2B94}"/>
                </a:ext>
              </a:extLst>
            </p:cNvPr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398;p79">
            <a:extLst>
              <a:ext uri="{FF2B5EF4-FFF2-40B4-BE49-F238E27FC236}">
                <a16:creationId xmlns:a16="http://schemas.microsoft.com/office/drawing/2014/main" id="{9C274CA4-589A-487E-B3F6-A0A3F1E50C20}"/>
              </a:ext>
            </a:extLst>
          </p:cNvPr>
          <p:cNvGrpSpPr/>
          <p:nvPr/>
        </p:nvGrpSpPr>
        <p:grpSpPr>
          <a:xfrm>
            <a:off x="5261233" y="1974490"/>
            <a:ext cx="278296" cy="339253"/>
            <a:chOff x="3907325" y="2620775"/>
            <a:chExt cx="395250" cy="481825"/>
          </a:xfrm>
          <a:solidFill>
            <a:schemeClr val="bg1"/>
          </a:solidFill>
        </p:grpSpPr>
        <p:sp>
          <p:nvSpPr>
            <p:cNvPr id="37" name="Google Shape;5399;p79">
              <a:extLst>
                <a:ext uri="{FF2B5EF4-FFF2-40B4-BE49-F238E27FC236}">
                  <a16:creationId xmlns:a16="http://schemas.microsoft.com/office/drawing/2014/main" id="{2BD88BA7-CAB8-4F91-8C1F-8830DFF97188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400;p79">
              <a:extLst>
                <a:ext uri="{FF2B5EF4-FFF2-40B4-BE49-F238E27FC236}">
                  <a16:creationId xmlns:a16="http://schemas.microsoft.com/office/drawing/2014/main" id="{21E5718E-E17E-4A79-ACC0-719126DE7C44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401;p79">
              <a:extLst>
                <a:ext uri="{FF2B5EF4-FFF2-40B4-BE49-F238E27FC236}">
                  <a16:creationId xmlns:a16="http://schemas.microsoft.com/office/drawing/2014/main" id="{F107EF01-DAEE-4481-AB45-CFB8ADAAF1A5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5402;p79">
              <a:extLst>
                <a:ext uri="{FF2B5EF4-FFF2-40B4-BE49-F238E27FC236}">
                  <a16:creationId xmlns:a16="http://schemas.microsoft.com/office/drawing/2014/main" id="{320F2529-C6A4-4B80-A91F-1D4F1E22B0D2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6538;p82">
            <a:extLst>
              <a:ext uri="{FF2B5EF4-FFF2-40B4-BE49-F238E27FC236}">
                <a16:creationId xmlns:a16="http://schemas.microsoft.com/office/drawing/2014/main" id="{9A954399-F88E-4CD4-8CFD-F66F12A7B66D}"/>
              </a:ext>
            </a:extLst>
          </p:cNvPr>
          <p:cNvGrpSpPr/>
          <p:nvPr/>
        </p:nvGrpSpPr>
        <p:grpSpPr>
          <a:xfrm>
            <a:off x="5197481" y="3397514"/>
            <a:ext cx="357468" cy="352675"/>
            <a:chOff x="-33645475" y="3228075"/>
            <a:chExt cx="294600" cy="290650"/>
          </a:xfrm>
          <a:solidFill>
            <a:schemeClr val="bg1"/>
          </a:solidFill>
        </p:grpSpPr>
        <p:sp>
          <p:nvSpPr>
            <p:cNvPr id="50" name="Google Shape;6539;p82">
              <a:extLst>
                <a:ext uri="{FF2B5EF4-FFF2-40B4-BE49-F238E27FC236}">
                  <a16:creationId xmlns:a16="http://schemas.microsoft.com/office/drawing/2014/main" id="{EA7C8416-4712-4206-95A3-FE6DF624DD0A}"/>
                </a:ext>
              </a:extLst>
            </p:cNvPr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40;p82">
              <a:extLst>
                <a:ext uri="{FF2B5EF4-FFF2-40B4-BE49-F238E27FC236}">
                  <a16:creationId xmlns:a16="http://schemas.microsoft.com/office/drawing/2014/main" id="{A4FC2FAF-36A3-4F3A-B454-1F643DA63EE9}"/>
                </a:ext>
              </a:extLst>
            </p:cNvPr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41;p82">
              <a:extLst>
                <a:ext uri="{FF2B5EF4-FFF2-40B4-BE49-F238E27FC236}">
                  <a16:creationId xmlns:a16="http://schemas.microsoft.com/office/drawing/2014/main" id="{86DCB9B8-7DDE-4AA5-9422-E06D960356F7}"/>
                </a:ext>
              </a:extLst>
            </p:cNvPr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542;p82">
              <a:extLst>
                <a:ext uri="{FF2B5EF4-FFF2-40B4-BE49-F238E27FC236}">
                  <a16:creationId xmlns:a16="http://schemas.microsoft.com/office/drawing/2014/main" id="{C8FC5D06-0683-43B0-9AA1-572B7FCFA669}"/>
                </a:ext>
              </a:extLst>
            </p:cNvPr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43;p82">
              <a:extLst>
                <a:ext uri="{FF2B5EF4-FFF2-40B4-BE49-F238E27FC236}">
                  <a16:creationId xmlns:a16="http://schemas.microsoft.com/office/drawing/2014/main" id="{4A8D8609-5A6E-456B-BAA9-B5AC0B4822D3}"/>
                </a:ext>
              </a:extLst>
            </p:cNvPr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44;p82">
              <a:extLst>
                <a:ext uri="{FF2B5EF4-FFF2-40B4-BE49-F238E27FC236}">
                  <a16:creationId xmlns:a16="http://schemas.microsoft.com/office/drawing/2014/main" id="{B24DEA7E-B0A9-40B7-A69F-91EBEC2A72F2}"/>
                </a:ext>
              </a:extLst>
            </p:cNvPr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45;p82">
              <a:extLst>
                <a:ext uri="{FF2B5EF4-FFF2-40B4-BE49-F238E27FC236}">
                  <a16:creationId xmlns:a16="http://schemas.microsoft.com/office/drawing/2014/main" id="{AD402332-884B-48E9-BBC4-6E06770C4955}"/>
                </a:ext>
              </a:extLst>
            </p:cNvPr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201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73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019619-D0DA-47EE-A7C1-53AFCFC7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017759-3CDE-47DD-A773-2A077A2CD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BBC253-5460-474F-AB87-D7293865E5E3}"/>
              </a:ext>
            </a:extLst>
          </p:cNvPr>
          <p:cNvSpPr txBox="1"/>
          <p:nvPr/>
        </p:nvSpPr>
        <p:spPr>
          <a:xfrm>
            <a:off x="6648994" y="404680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Pitch Switching</a:t>
            </a:r>
            <a:endParaRPr lang="zh-TW" altLang="en-US" sz="1800" dirty="0"/>
          </a:p>
        </p:txBody>
      </p:sp>
      <p:grpSp>
        <p:nvGrpSpPr>
          <p:cNvPr id="10" name="Google Shape;5394;p79">
            <a:extLst>
              <a:ext uri="{FF2B5EF4-FFF2-40B4-BE49-F238E27FC236}">
                <a16:creationId xmlns:a16="http://schemas.microsoft.com/office/drawing/2014/main" id="{D5EDE599-AD1A-48B9-A55B-F561AF417ABA}"/>
              </a:ext>
            </a:extLst>
          </p:cNvPr>
          <p:cNvGrpSpPr/>
          <p:nvPr/>
        </p:nvGrpSpPr>
        <p:grpSpPr>
          <a:xfrm>
            <a:off x="6905892" y="1094040"/>
            <a:ext cx="887550" cy="1473956"/>
            <a:chOff x="3342725" y="2620775"/>
            <a:chExt cx="338775" cy="481825"/>
          </a:xfrm>
        </p:grpSpPr>
        <p:sp>
          <p:nvSpPr>
            <p:cNvPr id="11" name="Google Shape;5395;p79">
              <a:extLst>
                <a:ext uri="{FF2B5EF4-FFF2-40B4-BE49-F238E27FC236}">
                  <a16:creationId xmlns:a16="http://schemas.microsoft.com/office/drawing/2014/main" id="{773BF321-6FFB-4E4D-B956-4CCAA431092A}"/>
                </a:ext>
              </a:extLst>
            </p:cNvPr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396;p79">
              <a:extLst>
                <a:ext uri="{FF2B5EF4-FFF2-40B4-BE49-F238E27FC236}">
                  <a16:creationId xmlns:a16="http://schemas.microsoft.com/office/drawing/2014/main" id="{99FDCDD2-32D8-48F6-8B92-9B82CEB42419}"/>
                </a:ext>
              </a:extLst>
            </p:cNvPr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397;p79">
              <a:extLst>
                <a:ext uri="{FF2B5EF4-FFF2-40B4-BE49-F238E27FC236}">
                  <a16:creationId xmlns:a16="http://schemas.microsoft.com/office/drawing/2014/main" id="{8EA7BE5F-E588-4B93-80F6-B500E2AAA3FA}"/>
                </a:ext>
              </a:extLst>
            </p:cNvPr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9751B7D-CF9B-4C6C-A708-7E4D05F5A67B}"/>
              </a:ext>
            </a:extLst>
          </p:cNvPr>
          <p:cNvSpPr txBox="1"/>
          <p:nvPr/>
        </p:nvSpPr>
        <p:spPr>
          <a:xfrm>
            <a:off x="448274" y="351818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Fingertips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203868-B121-4EC8-B283-588DE1C1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05" y="1077133"/>
            <a:ext cx="4428667" cy="3416400"/>
          </a:xfrm>
          <a:prstGeom prst="rect">
            <a:avLst/>
          </a:prstGeom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534333C-0140-42D5-AEA9-B9D445476EC2}"/>
              </a:ext>
            </a:extLst>
          </p:cNvPr>
          <p:cNvCxnSpPr>
            <a:endCxn id="9" idx="1"/>
          </p:cNvCxnSpPr>
          <p:nvPr/>
        </p:nvCxnSpPr>
        <p:spPr>
          <a:xfrm>
            <a:off x="4900614" y="3065008"/>
            <a:ext cx="1748380" cy="1166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92A12ED-A564-49BD-B3A1-A7FF5D2A1201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47156" y="2308813"/>
            <a:ext cx="814255" cy="1209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1D2DB2B-085D-4C6A-B108-1E955072DD38}"/>
              </a:ext>
            </a:extLst>
          </p:cNvPr>
          <p:cNvCxnSpPr>
            <a:cxnSpLocks/>
          </p:cNvCxnSpPr>
          <p:nvPr/>
        </p:nvCxnSpPr>
        <p:spPr>
          <a:xfrm flipV="1">
            <a:off x="4900614" y="1806951"/>
            <a:ext cx="2005278" cy="1008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64D8512-95DE-4BDF-9F11-C62F9DF54BFE}"/>
              </a:ext>
            </a:extLst>
          </p:cNvPr>
          <p:cNvSpPr txBox="1"/>
          <p:nvPr/>
        </p:nvSpPr>
        <p:spPr>
          <a:xfrm>
            <a:off x="5618243" y="1745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err="1"/>
              <a:t>WiFi</a:t>
            </a:r>
            <a:endParaRPr lang="zh-TW" altLang="en-US" sz="18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FA43E22-8813-436B-A9B9-286A0FBFE167}"/>
              </a:ext>
            </a:extLst>
          </p:cNvPr>
          <p:cNvCxnSpPr>
            <a:cxnSpLocks/>
          </p:cNvCxnSpPr>
          <p:nvPr/>
        </p:nvCxnSpPr>
        <p:spPr>
          <a:xfrm>
            <a:off x="7542850" y="2450900"/>
            <a:ext cx="507490" cy="465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BA58451-6E14-4DAA-8AFA-0B7FD8B31716}"/>
              </a:ext>
            </a:extLst>
          </p:cNvPr>
          <p:cNvSpPr txBox="1"/>
          <p:nvPr/>
        </p:nvSpPr>
        <p:spPr>
          <a:xfrm>
            <a:off x="7777669" y="2914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APP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506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title"/>
          </p:nvPr>
        </p:nvSpPr>
        <p:spPr>
          <a:xfrm>
            <a:off x="715100" y="438725"/>
            <a:ext cx="46036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</a:t>
            </a:r>
            <a:endParaRPr dirty="0"/>
          </a:p>
        </p:txBody>
      </p:sp>
      <p:sp>
        <p:nvSpPr>
          <p:cNvPr id="519" name="Google Shape;519;p35"/>
          <p:cNvSpPr txBox="1">
            <a:spLocks noGrp="1"/>
          </p:cNvSpPr>
          <p:nvPr>
            <p:ph type="body" idx="1"/>
          </p:nvPr>
        </p:nvSpPr>
        <p:spPr>
          <a:xfrm>
            <a:off x="715099" y="1216450"/>
            <a:ext cx="7941665" cy="284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STM32-L4S5I</a:t>
            </a:r>
          </a:p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Keyes</a:t>
            </a:r>
            <a:r>
              <a:rPr lang="zh-TW" altLang="en-US" dirty="0">
                <a:solidFill>
                  <a:schemeClr val="dk1"/>
                </a:solidFill>
              </a:rPr>
              <a:t>薄膜壓力感測器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迷你麵包板</a:t>
            </a:r>
            <a:endParaRPr lang="en-US" altLang="zh-TW" dirty="0">
              <a:solidFill>
                <a:schemeClr val="dk1"/>
              </a:solidFill>
            </a:endParaRPr>
          </a:p>
        </p:txBody>
      </p:sp>
      <p:pic>
        <p:nvPicPr>
          <p:cNvPr id="6" name="Picture 2" descr="科易KEYES 薄膜壓力感測器">
            <a:extLst>
              <a:ext uri="{FF2B5EF4-FFF2-40B4-BE49-F238E27FC236}">
                <a16:creationId xmlns:a16="http://schemas.microsoft.com/office/drawing/2014/main" id="{658FE9CB-44BA-4960-8BE8-0D73346E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400" r="96800">
                        <a14:foregroundMark x1="4400" y1="51000" x2="8800" y2="51000"/>
                        <a14:foregroundMark x1="91000" y1="48000" x2="91000" y2="48000"/>
                        <a14:foregroundMark x1="96000" y1="47200" x2="96000" y2="47200"/>
                        <a14:foregroundMark x1="96800" y1="51200" x2="96800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086425"/>
            <a:ext cx="1764542" cy="176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73E059B-36CA-4B22-9BAC-FF85652B5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84" b="92483" l="3667" r="96667">
                        <a14:foregroundMark x1="13500" y1="13667" x2="80833" y2="53075"/>
                        <a14:foregroundMark x1="9333" y1="15034" x2="87667" y2="22551"/>
                        <a14:foregroundMark x1="90333" y1="18451" x2="95000" y2="88383"/>
                        <a14:foregroundMark x1="90333" y1="92483" x2="46000" y2="86788"/>
                        <a14:foregroundMark x1="46000" y1="86788" x2="29167" y2="92483"/>
                        <a14:foregroundMark x1="11833" y1="89066" x2="61500" y2="39180"/>
                        <a14:foregroundMark x1="61500" y1="39180" x2="69500" y2="34169"/>
                        <a14:foregroundMark x1="73833" y1="82005" x2="17833" y2="41002"/>
                        <a14:foregroundMark x1="41000" y1="36902" x2="16667" y2="82232"/>
                        <a14:foregroundMark x1="16667" y1="82232" x2="5167" y2="57631"/>
                        <a14:foregroundMark x1="5167" y1="57631" x2="5167" y2="21412"/>
                        <a14:foregroundMark x1="7667" y1="11390" x2="72167" y2="4784"/>
                        <a14:foregroundMark x1="72167" y1="4784" x2="95667" y2="10934"/>
                        <a14:foregroundMark x1="93667" y1="46697" x2="95333" y2="53759"/>
                        <a14:foregroundMark x1="75333" y1="69476" x2="53833" y2="84510"/>
                        <a14:foregroundMark x1="70000" y1="80410" x2="53833" y2="81549"/>
                        <a14:foregroundMark x1="78000" y1="83144" x2="32500" y2="87244"/>
                        <a14:foregroundMark x1="32500" y1="87244" x2="6000" y2="70387"/>
                        <a14:foregroundMark x1="3833" y1="64009" x2="6333" y2="85649"/>
                        <a14:foregroundMark x1="95333" y1="20273" x2="95000" y2="38041"/>
                        <a14:foregroundMark x1="96667" y1="20046" x2="96167" y2="62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0173" y="1216450"/>
            <a:ext cx="1937214" cy="141739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0C099F-B7EE-4558-A3A8-6B5E775863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572000" y="2162450"/>
            <a:ext cx="3270889" cy="32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1E887-99BE-4FA9-8E4D-12C18863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Circuit Design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87D166-6895-4AA2-AB63-918DBF548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D93E35-1E01-4E76-969B-31DBFDA1A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30"/>
          <a:stretch/>
        </p:blipFill>
        <p:spPr>
          <a:xfrm>
            <a:off x="2646612" y="1017725"/>
            <a:ext cx="3637416" cy="36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0946"/>
      </p:ext>
    </p:extLst>
  </p:cSld>
  <p:clrMapOvr>
    <a:masterClrMapping/>
  </p:clrMapOvr>
</p:sld>
</file>

<file path=ppt/theme/theme1.xml><?xml version="1.0" encoding="utf-8"?>
<a:theme xmlns:a="http://schemas.openxmlformats.org/drawingml/2006/main" name="Inventory Control Business Plan by Slidesgo">
  <a:themeElements>
    <a:clrScheme name="Simple Light">
      <a:dk1>
        <a:srgbClr val="191919"/>
      </a:dk1>
      <a:lt1>
        <a:srgbClr val="FFFFFF"/>
      </a:lt1>
      <a:dk2>
        <a:srgbClr val="591837"/>
      </a:dk2>
      <a:lt2>
        <a:srgbClr val="712161"/>
      </a:lt2>
      <a:accent1>
        <a:srgbClr val="E72A90"/>
      </a:accent1>
      <a:accent2>
        <a:srgbClr val="E937EE"/>
      </a:accent2>
      <a:accent3>
        <a:srgbClr val="BB62F1"/>
      </a:accent3>
      <a:accent4>
        <a:srgbClr val="655AEF"/>
      </a:accent4>
      <a:accent5>
        <a:srgbClr val="C5EDE9"/>
      </a:accent5>
      <a:accent6>
        <a:srgbClr val="CBE9C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如螢幕大小 (16:9)</PresentationFormat>
  <Paragraphs>72</Paragraphs>
  <Slides>18</Slides>
  <Notes>10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新細明體</vt:lpstr>
      <vt:lpstr>Archivo</vt:lpstr>
      <vt:lpstr>Arial</vt:lpstr>
      <vt:lpstr>Calibri</vt:lpstr>
      <vt:lpstr>Righteous</vt:lpstr>
      <vt:lpstr>Inventory Control Business Plan by Slidesgo</vt:lpstr>
      <vt:lpstr>Impromptu</vt:lpstr>
      <vt:lpstr>Introduction</vt:lpstr>
      <vt:lpstr>What is Impromptu(即興曲)?</vt:lpstr>
      <vt:lpstr>Motivation</vt:lpstr>
      <vt:lpstr>Just for fun!</vt:lpstr>
      <vt:lpstr>Methods</vt:lpstr>
      <vt:lpstr>Design</vt:lpstr>
      <vt:lpstr>Components</vt:lpstr>
      <vt:lpstr>Circuit Design</vt:lpstr>
      <vt:lpstr>Socket Programming</vt:lpstr>
      <vt:lpstr>Finger Tip Press</vt:lpstr>
      <vt:lpstr>Pitch Switching</vt:lpstr>
      <vt:lpstr>APP</vt:lpstr>
      <vt:lpstr>PowerPoint 簡報</vt:lpstr>
      <vt:lpstr>Demo Video</vt:lpstr>
      <vt:lpstr>PowerPoint 簡報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Impromptu</dc:title>
  <dc:creator>蕭千玓</dc:creator>
  <cp:lastModifiedBy>蕭千玓</cp:lastModifiedBy>
  <cp:revision>56</cp:revision>
  <dcterms:modified xsi:type="dcterms:W3CDTF">2022-12-23T04:52:16Z</dcterms:modified>
</cp:coreProperties>
</file>